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"/>
  </p:notesMasterIdLst>
  <p:handoutMasterIdLst>
    <p:handoutMasterId r:id="rId9"/>
  </p:handoutMasterIdLst>
  <p:sldIdLst>
    <p:sldId id="269" r:id="rId2"/>
    <p:sldId id="277" r:id="rId3"/>
    <p:sldId id="274" r:id="rId4"/>
    <p:sldId id="275" r:id="rId5"/>
    <p:sldId id="271" r:id="rId6"/>
    <p:sldId id="272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43" autoAdjust="0"/>
    <p:restoredTop sz="94645" autoAdjust="0"/>
  </p:normalViewPr>
  <p:slideViewPr>
    <p:cSldViewPr snapToGrid="0" showGuides="1">
      <p:cViewPr varScale="1">
        <p:scale>
          <a:sx n="61" d="100"/>
          <a:sy n="61" d="100"/>
        </p:scale>
        <p:origin x="1134" y="33"/>
      </p:cViewPr>
      <p:guideLst>
        <p:guide orient="horz" pos="216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94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6/11/2020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6/11/2020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953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Distribution Statement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577F-6036-4BCD-9021-A736CBC28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1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577F-6036-4BCD-9021-A736CBC28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6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577F-6036-4BCD-9021-A736CBC28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B577F-6036-4BCD-9021-A736CBC287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1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0167" y="1456511"/>
            <a:ext cx="10363200" cy="457200"/>
          </a:xfrm>
        </p:spPr>
        <p:txBody>
          <a:bodyPr anchor="b" anchorCtr="0"/>
          <a:lstStyle>
            <a:lvl1pPr algn="ctr">
              <a:defRPr sz="24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1752600"/>
          </a:xfrm>
        </p:spPr>
        <p:txBody>
          <a:bodyPr/>
          <a:lstStyle>
            <a:lvl1pPr marL="0" indent="0" algn="ctr"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add briefer names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508000" y="19796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834195" y="4049487"/>
            <a:ext cx="8524567" cy="720221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“Briefing prepared for”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53367" y="4790049"/>
            <a:ext cx="4876799" cy="322825"/>
          </a:xfrm>
        </p:spPr>
        <p:txBody>
          <a:bodyPr/>
          <a:lstStyle>
            <a:lvl1pPr algn="ctr" eaLnBrk="1" hangingPunct="1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eaLnBrk="1" hangingPunct="1"/>
            <a:r>
              <a:rPr lang="en-US" dirty="0">
                <a:latin typeface="Tahoma" charset="0"/>
              </a:rPr>
              <a:t>Click to edit 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81" y="5167034"/>
            <a:ext cx="1722970" cy="10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Four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4" y="1066800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3975" y="1066800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6193970" y="3521528"/>
            <a:ext cx="5490031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605976" y="3529693"/>
            <a:ext cx="5377545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5949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Six_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5"/>
          </p:nvPr>
        </p:nvSpPr>
        <p:spPr>
          <a:xfrm>
            <a:off x="616857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8120743" y="1066800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7"/>
          </p:nvPr>
        </p:nvSpPr>
        <p:spPr>
          <a:xfrm>
            <a:off x="8128000" y="3535137"/>
            <a:ext cx="3556000" cy="2359479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4376059" y="3537858"/>
            <a:ext cx="35560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6688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713516" y="1066801"/>
            <a:ext cx="6970485" cy="4811486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1422" y="1763489"/>
            <a:ext cx="3831468" cy="41150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762002" y="1066800"/>
            <a:ext cx="3828143" cy="696687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965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50365" y="3979891"/>
            <a:ext cx="303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www.darpa.mil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64" y="2151075"/>
            <a:ext cx="3030308" cy="182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2" name="TextBox 51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PE: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1392061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PROJECT: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3009902" y="110094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RDDS PG #: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3" y="1100945"/>
            <a:ext cx="992009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38766" y="1100946"/>
            <a:ext cx="6695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030131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19973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096341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79800" y="1100945"/>
            <a:ext cx="975360" cy="246888"/>
          </a:xfrm>
          <a:noFill/>
        </p:spPr>
        <p:txBody>
          <a:bodyPr wrap="square" rtlCol="0">
            <a:spAutoFit/>
          </a:bodyPr>
          <a:lstStyle>
            <a:lvl1pPr algn="ctr"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11079800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FY20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10101659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FY19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9123517" y="880703"/>
            <a:ext cx="975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sz="1000" dirty="0">
                <a:solidFill>
                  <a:prstClr val="black"/>
                </a:solidFill>
              </a:rPr>
              <a:t>FY18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455863" algn="l"/>
              </a:tabLst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455863" algn="l"/>
              </a:tabLst>
              <a:defRPr/>
            </a:pPr>
            <a:r>
              <a:rPr lang="en-US" sz="1000" dirty="0">
                <a:solidFill>
                  <a:prstClr val="white"/>
                </a:solidFill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39"/>
          </p:nvPr>
        </p:nvSpPr>
        <p:spPr>
          <a:xfrm>
            <a:off x="10803240" y="6553200"/>
            <a:ext cx="1016000" cy="292102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262936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/>
          <p:cNvSpPr>
            <a:spLocks noGrp="1"/>
          </p:cNvSpPr>
          <p:nvPr>
            <p:ph type="body" sz="quarter" idx="36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35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Placeholder 67"/>
          <p:cNvSpPr>
            <a:spLocks noGrp="1"/>
          </p:cNvSpPr>
          <p:nvPr>
            <p:ph type="body" sz="quarter" idx="34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3941" y="1100945"/>
            <a:ext cx="1987296" cy="246888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203771" y="1100946"/>
            <a:ext cx="16581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851173" y="1100946"/>
            <a:ext cx="1387124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8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22068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9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11545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60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95004" y="1120609"/>
            <a:ext cx="975360" cy="230832"/>
          </a:xfrm>
          <a:noFill/>
        </p:spPr>
        <p:txBody>
          <a:bodyPr wrap="square" rtlCol="0">
            <a:spAutoFit/>
          </a:bodyPr>
          <a:lstStyle>
            <a:lvl1pPr algn="ctr">
              <a:defRPr lang="en-US" sz="9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2376359" y="1109506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819654" y="1109506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085197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FY20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0106128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FY19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913060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FY18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155245" y="663878"/>
            <a:ext cx="975360" cy="2308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900" dirty="0"/>
              <a:t>PROJECT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115229" y="874914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0111545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11095004" y="87468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0" hasCustomPrompt="1"/>
          </p:nvPr>
        </p:nvSpPr>
        <p:spPr>
          <a:xfrm>
            <a:off x="8124905" y="1121948"/>
            <a:ext cx="975360" cy="228600"/>
          </a:xfrm>
        </p:spPr>
        <p:txBody>
          <a:bodyPr/>
          <a:lstStyle>
            <a:lvl1pPr algn="ctr">
              <a:defRPr sz="900"/>
            </a:lvl1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1" hasCustomPrompt="1"/>
          </p:nvPr>
        </p:nvSpPr>
        <p:spPr>
          <a:xfrm>
            <a:off x="8124905" y="874688"/>
            <a:ext cx="975360" cy="228600"/>
          </a:xfrm>
        </p:spPr>
        <p:txBody>
          <a:bodyPr/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-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4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410579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17_Staffer_Qua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70"/>
          <p:cNvSpPr>
            <a:spLocks noGrp="1"/>
          </p:cNvSpPr>
          <p:nvPr>
            <p:ph type="body" sz="quarter" idx="49" hasCustomPrompt="1"/>
          </p:nvPr>
        </p:nvSpPr>
        <p:spPr>
          <a:xfrm>
            <a:off x="262875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(Give a broad overview of the program here)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9514448" y="4329585"/>
            <a:ext cx="2621280" cy="2221992"/>
          </a:xfrm>
        </p:spPr>
        <p:txBody>
          <a:bodyPr/>
          <a:lstStyle>
            <a:lvl1pPr marL="0" indent="0">
              <a:defRPr sz="1000" baseline="0"/>
            </a:lvl1pPr>
          </a:lstStyle>
          <a:p>
            <a:pPr lvl="0"/>
            <a:r>
              <a:rPr lang="en-US" dirty="0"/>
              <a:t>(City, State)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6253087" y="4329799"/>
            <a:ext cx="3252157" cy="2221992"/>
          </a:xfrm>
        </p:spPr>
        <p:txBody>
          <a:bodyPr/>
          <a:lstStyle>
            <a:lvl1pPr marL="0" indent="0">
              <a:defRPr sz="1000"/>
            </a:lvl1pPr>
          </a:lstStyle>
          <a:p>
            <a:pPr lvl="0"/>
            <a:r>
              <a:rPr lang="en-US" dirty="0"/>
              <a:t>(Just include primes)</a:t>
            </a:r>
          </a:p>
        </p:txBody>
      </p:sp>
      <p:sp>
        <p:nvSpPr>
          <p:cNvPr id="60" name="Text Placeholder 67"/>
          <p:cNvSpPr>
            <a:spLocks noGrp="1"/>
          </p:cNvSpPr>
          <p:nvPr>
            <p:ph type="body" sz="quarter" idx="43" hasCustomPrompt="1"/>
          </p:nvPr>
        </p:nvSpPr>
        <p:spPr>
          <a:xfrm>
            <a:off x="1828800" y="201560"/>
            <a:ext cx="10162908" cy="521208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en-US" dirty="0"/>
              <a:t>Program Name (Acronym)</a:t>
            </a:r>
          </a:p>
        </p:txBody>
      </p:sp>
      <p:cxnSp>
        <p:nvCxnSpPr>
          <p:cNvPr id="41" name="Straight Connector 40"/>
          <p:cNvCxnSpPr/>
          <p:nvPr userDrawn="1"/>
        </p:nvCxnSpPr>
        <p:spPr bwMode="auto">
          <a:xfrm>
            <a:off x="0" y="1355726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 userDrawn="1"/>
        </p:nvSpPr>
        <p:spPr>
          <a:xfrm>
            <a:off x="2953687" y="1124895"/>
            <a:ext cx="1056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PROJECT: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38105" y="1100946"/>
            <a:ext cx="831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PE: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01886" y="1115063"/>
            <a:ext cx="16065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n-lt"/>
              </a:rPr>
              <a:t>RDDS</a:t>
            </a:r>
            <a:r>
              <a:rPr lang="en-US" sz="1000" baseline="0" dirty="0">
                <a:latin typeface="+mn-lt"/>
              </a:rPr>
              <a:t> PG #</a:t>
            </a:r>
            <a:r>
              <a:rPr lang="en-US" sz="1000" dirty="0">
                <a:latin typeface="+mn-lt"/>
              </a:rPr>
              <a:t>: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64472" y="1095399"/>
            <a:ext cx="2764371" cy="246221"/>
          </a:xfrm>
          <a:noFill/>
        </p:spPr>
        <p:txBody>
          <a:bodyPr wrap="square" lIns="45720" rtlCol="0">
            <a:spAutoFit/>
          </a:bodyPr>
          <a:lstStyle>
            <a:lvl1pPr>
              <a:defRPr lang="en-US" sz="1000" baseline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3768343" y="1095399"/>
            <a:ext cx="229721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0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934856" y="1105231"/>
            <a:ext cx="1213629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000" dirty="0">
                <a:latin typeface="+mn-lt"/>
                <a:cs typeface="+mn-cs"/>
              </a:defRPr>
            </a:lvl1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-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91310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10106128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11085197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91310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10106128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3" hasCustomPrompt="1"/>
          </p:nvPr>
        </p:nvSpPr>
        <p:spPr>
          <a:xfrm>
            <a:off x="11085197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0851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106128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FY19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131097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FY18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8152193" y="709920"/>
            <a:ext cx="975360" cy="160044"/>
          </a:xfrm>
          <a:prstGeom prst="rect">
            <a:avLst/>
          </a:prstGeom>
          <a:noFill/>
        </p:spPr>
        <p:txBody>
          <a:bodyPr wrap="square" lIns="91440" tIns="18288" rIns="91440" bIns="18288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 algn="ctr"/>
            <a:r>
              <a:rPr lang="en-US" sz="800" dirty="0"/>
              <a:t>PROJECT</a:t>
            </a:r>
          </a:p>
        </p:txBody>
      </p:sp>
      <p:sp>
        <p:nvSpPr>
          <p:cNvPr id="46" name="Text Placeholder 39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8152193" y="1184163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48" name="Text Placeholder 39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8152193" y="102097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00151" y="1363190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OVERVIEW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454898" y="1365363"/>
            <a:ext cx="3619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 STATUS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314" y="3843864"/>
            <a:ext cx="533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CAPABILITY OBJECTIVE/GOAL</a:t>
            </a:r>
          </a:p>
        </p:txBody>
      </p:sp>
      <p:cxnSp>
        <p:nvCxnSpPr>
          <p:cNvPr id="42" name="Straight Connector 41"/>
          <p:cNvCxnSpPr/>
          <p:nvPr userDrawn="1"/>
        </p:nvCxnSpPr>
        <p:spPr bwMode="auto">
          <a:xfrm>
            <a:off x="0" y="3825875"/>
            <a:ext cx="1219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/>
          <p:nvPr userDrawn="1"/>
        </p:nvCxnSpPr>
        <p:spPr bwMode="auto">
          <a:xfrm>
            <a:off x="6096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/>
          <p:nvPr userDrawn="1"/>
        </p:nvSpPr>
        <p:spPr>
          <a:xfrm>
            <a:off x="8188123" y="3843864"/>
            <a:ext cx="2153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PERFORMERS</a:t>
            </a:r>
          </a:p>
        </p:txBody>
      </p:sp>
      <p:sp>
        <p:nvSpPr>
          <p:cNvPr id="49" name="Text Placeholder 39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1310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0" name="Text Placeholder 39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0106620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1" name="Text Placeholder 39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1085197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0.000</a:t>
            </a:r>
          </a:p>
        </p:txBody>
      </p:sp>
      <p:sp>
        <p:nvSpPr>
          <p:cNvPr id="52" name="Text Placeholder 39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8152193" y="849141"/>
            <a:ext cx="975360" cy="160044"/>
          </a:xfrm>
          <a:noFill/>
        </p:spPr>
        <p:txBody>
          <a:bodyPr wrap="square" lIns="91440" tIns="18288" rIns="91440" bIns="18288" rtlCol="0">
            <a:spAutoFit/>
          </a:bodyPr>
          <a:lstStyle>
            <a:lvl1pPr algn="ctr">
              <a:defRPr lang="en-US" sz="80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 dirty="0"/>
              <a:t>-</a:t>
            </a:r>
          </a:p>
        </p:txBody>
      </p:sp>
      <p:sp>
        <p:nvSpPr>
          <p:cNvPr id="57" name="Text Placeholder 73"/>
          <p:cNvSpPr>
            <a:spLocks noGrp="1"/>
          </p:cNvSpPr>
          <p:nvPr>
            <p:ph type="body" sz="quarter" idx="40" hasCustomPrompt="1"/>
          </p:nvPr>
        </p:nvSpPr>
        <p:spPr>
          <a:xfrm>
            <a:off x="262875" y="4077691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(What are you trying to accomplish and what is the desired end state)</a:t>
            </a:r>
          </a:p>
        </p:txBody>
      </p:sp>
      <p:sp>
        <p:nvSpPr>
          <p:cNvPr id="5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73660" y="1592626"/>
            <a:ext cx="5718048" cy="2157984"/>
          </a:xfrm>
        </p:spPr>
        <p:txBody>
          <a:bodyPr/>
          <a:lstStyle>
            <a:lvl1pPr marL="0" indent="0">
              <a:defRPr sz="1200" baseline="0"/>
            </a:lvl1pPr>
          </a:lstStyle>
          <a:p>
            <a:pPr lvl="0"/>
            <a:r>
              <a:rPr lang="en-US" dirty="0"/>
              <a:t>Upcoming Key Decisions: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Transition: (Define stages of transition – 6.1, 6.2, 6.3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Technical Risk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6245883" y="4103929"/>
            <a:ext cx="5876544" cy="228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2455863" algn="l"/>
              </a:tabLst>
            </a:pPr>
            <a:r>
              <a:rPr lang="en-US" sz="1000" baseline="0" dirty="0">
                <a:latin typeface="Tahoma" pitchFamily="34" charset="0"/>
                <a:ea typeface="Tahoma" pitchFamily="34" charset="0"/>
                <a:cs typeface="Tahoma" pitchFamily="34" charset="0"/>
              </a:rPr>
              <a:t>PERFORMER:	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505245" y="4095463"/>
            <a:ext cx="8386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558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LOCATION: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sp>
        <p:nvSpPr>
          <p:cNvPr id="5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78000" y="6550026"/>
            <a:ext cx="8636000" cy="298450"/>
          </a:xfrm>
        </p:spPr>
        <p:txBody>
          <a:bodyPr/>
          <a:lstStyle/>
          <a:p>
            <a:r>
              <a:rPr lang="en-US" sz="900" dirty="0">
                <a:solidFill>
                  <a:prstClr val="white">
                    <a:lumMod val="50000"/>
                  </a:prstClr>
                </a:solidFill>
              </a:rPr>
              <a:t>Distribution authorized to U.S. Government Agencies only. Other requests for this document shall be referred to DARPA Director’s Office.</a:t>
            </a:r>
          </a:p>
        </p:txBody>
      </p:sp>
    </p:spTree>
    <p:extLst>
      <p:ext uri="{BB962C8B-B14F-4D97-AF65-F5344CB8AC3E}">
        <p14:creationId xmlns:p14="http://schemas.microsoft.com/office/powerpoint/2010/main" val="362144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 rot="5400000">
            <a:off x="2603497" y="-1333497"/>
            <a:ext cx="6400803" cy="9525001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 rot="5400000">
            <a:off x="-2447443" y="3228446"/>
            <a:ext cx="5546817" cy="397933"/>
          </a:xfrm>
        </p:spPr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 rot="5400000">
            <a:off x="56713" y="6309160"/>
            <a:ext cx="530038" cy="389469"/>
          </a:xfrm>
        </p:spPr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 rot="5400000">
            <a:off x="9074222" y="3657674"/>
            <a:ext cx="5041761" cy="901700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 flipH="1">
            <a:off x="11022546" y="228601"/>
            <a:ext cx="2117" cy="6410325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4382" y="442948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4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80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914400"/>
          </a:xfrm>
        </p:spPr>
        <p:txBody>
          <a:bodyPr/>
          <a:lstStyle>
            <a:lvl1pPr algn="ctr">
              <a:defRPr sz="22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3198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352798"/>
            <a:ext cx="10363200" cy="465138"/>
          </a:xfrm>
        </p:spPr>
        <p:txBody>
          <a:bodyPr/>
          <a:lstStyle>
            <a:lvl1pPr algn="ctr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76300" y="4329372"/>
            <a:ext cx="10363200" cy="1461828"/>
          </a:xfrm>
        </p:spPr>
        <p:txBody>
          <a:bodyPr anchor="t"/>
          <a:lstStyle>
            <a:lvl1pPr algn="l">
              <a:defRPr sz="2400" b="1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508000" y="4341816"/>
            <a:ext cx="11176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92629" y="2954111"/>
            <a:ext cx="10363200" cy="1379538"/>
          </a:xfrm>
        </p:spPr>
        <p:txBody>
          <a:bodyPr anchor="b"/>
          <a:lstStyle>
            <a:lvl1pPr algn="l"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7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>
          <a:xfrm>
            <a:off x="558800" y="1143000"/>
            <a:ext cx="11074400" cy="5334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/>
            </a:lvl2pPr>
            <a:lvl3pPr marL="1143000" indent="-228600">
              <a:buFont typeface="Arial" pitchFamily="34" charset="0"/>
              <a:buChar char="•"/>
              <a:defRPr sz="1400"/>
            </a:lvl3pPr>
            <a:lvl4pPr marL="1600200" indent="-228600">
              <a:buFont typeface="Arial" pitchFamily="34" charset="0"/>
              <a:buChar char="•"/>
              <a:defRPr sz="1300"/>
            </a:lvl4pPr>
            <a:lvl5pPr marL="2057400" indent="-228600">
              <a:buFont typeface="Arial" pitchFamily="34" charset="0"/>
              <a:buChar char="•"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199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an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1146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11074400" cy="23622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32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6197600" y="1066800"/>
            <a:ext cx="53848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495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3688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5"/>
          </p:nvPr>
        </p:nvSpPr>
        <p:spPr>
          <a:xfrm>
            <a:off x="8128000" y="1066800"/>
            <a:ext cx="3556000" cy="4953000"/>
          </a:xfrm>
        </p:spPr>
        <p:txBody>
          <a:bodyPr/>
          <a:lstStyle>
            <a:lvl1pPr marL="342900" indent="-342900">
              <a:buFont typeface="Arial" pitchFamily="34" charset="0"/>
              <a:buChar char="•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Arial" pitchFamily="34" charset="0"/>
              <a:buChar char="•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>
              <a:buFont typeface="Arial" pitchFamily="34" charset="0"/>
              <a:buChar char="•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828800" y="151418"/>
            <a:ext cx="9855200" cy="612648"/>
          </a:xfrm>
        </p:spPr>
        <p:txBody>
          <a:bodyPr>
            <a:normAutofit/>
          </a:bodyPr>
          <a:lstStyle>
            <a:lvl1pPr algn="l">
              <a:defRPr sz="2400" b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133"/>
            <a:ext cx="1241441" cy="749220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381000" y="841689"/>
            <a:ext cx="11302999" cy="0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5018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219200"/>
            <a:ext cx="11176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8000" y="6550026"/>
            <a:ext cx="8636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r>
              <a:rPr lang="en-US" dirty="0"/>
              <a:t>Distribution Statement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03240" y="6553200"/>
            <a:ext cx="1016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rgbClr val="898989"/>
                </a:solidFill>
                <a:latin typeface="Tahoma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2163233" y="152400"/>
            <a:ext cx="9520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94E2C-28A1-4ACF-BE1C-DC6E3E3FF6B4}" type="datetimeFigureOut">
              <a:rPr lang="en-US" smtClean="0"/>
              <a:t>6/11/2020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  <p:sldLayoutId id="2147483720" r:id="rId4"/>
    <p:sldLayoutId id="2147483721" r:id="rId5"/>
    <p:sldLayoutId id="2147483723" r:id="rId6"/>
    <p:sldLayoutId id="2147483725" r:id="rId7"/>
    <p:sldLayoutId id="2147483726" r:id="rId8"/>
    <p:sldLayoutId id="2147483729" r:id="rId9"/>
    <p:sldLayoutId id="2147483728" r:id="rId10"/>
    <p:sldLayoutId id="2147483727" r:id="rId11"/>
    <p:sldLayoutId id="2147483730" r:id="rId12"/>
    <p:sldLayoutId id="2147483731" r:id="rId13"/>
    <p:sldLayoutId id="2147483757" r:id="rId14"/>
    <p:sldLayoutId id="2147483758" r:id="rId15"/>
    <p:sldLayoutId id="2147483759" r:id="rId16"/>
    <p:sldLayoutId id="2147483754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DARPA TRADES Challenge Problems Overview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 Vandenbrande, Ph.D.</a:t>
            </a:r>
          </a:p>
          <a:p>
            <a:r>
              <a:rPr lang="en-US" dirty="0" smtClean="0"/>
              <a:t>Program </a:t>
            </a:r>
            <a:r>
              <a:rPr lang="en-US" dirty="0"/>
              <a:t>Manager, Defense Sciences Office</a:t>
            </a:r>
          </a:p>
          <a:p>
            <a:r>
              <a:rPr lang="en-US" dirty="0"/>
              <a:t>Defense Advanced Research Projects Agency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6/3/2020</a:t>
            </a: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2881353" y="655881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</p:spTree>
    <p:extLst>
      <p:ext uri="{BB962C8B-B14F-4D97-AF65-F5344CB8AC3E}">
        <p14:creationId xmlns:p14="http://schemas.microsoft.com/office/powerpoint/2010/main" val="358880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16874" y="2306841"/>
            <a:ext cx="3149427" cy="21596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CC523-8BC6-4921-807A-66BD262F3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6" name="Title 6"/>
          <p:cNvSpPr>
            <a:spLocks noGrp="1"/>
          </p:cNvSpPr>
          <p:nvPr>
            <p:ph type="ctrTitle"/>
          </p:nvPr>
        </p:nvSpPr>
        <p:spPr>
          <a:xfrm>
            <a:off x="1778000" y="151418"/>
            <a:ext cx="8509000" cy="612648"/>
          </a:xfrm>
        </p:spPr>
        <p:txBody>
          <a:bodyPr>
            <a:normAutofit/>
          </a:bodyPr>
          <a:lstStyle/>
          <a:p>
            <a:r>
              <a:rPr lang="en-US" dirty="0" smtClean="0"/>
              <a:t>Transformative Design (TRADES) Program Goal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9228" y="970956"/>
            <a:ext cx="1137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Objective: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Develop and exploit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mathematics and algorithms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incorporate advanced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materials and manufacturing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 design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24" y="2789652"/>
            <a:ext cx="1246660" cy="981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20117" y="3727306"/>
            <a:ext cx="493604" cy="28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HPC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087457" y="2235476"/>
            <a:ext cx="2032139" cy="1683599"/>
            <a:chOff x="1307572" y="3908368"/>
            <a:chExt cx="2095830" cy="1572266"/>
          </a:xfrm>
        </p:grpSpPr>
        <p:sp>
          <p:nvSpPr>
            <p:cNvPr id="26" name="Rectangle 25"/>
            <p:cNvSpPr/>
            <p:nvPr/>
          </p:nvSpPr>
          <p:spPr>
            <a:xfrm>
              <a:off x="2070416" y="5381302"/>
              <a:ext cx="536259" cy="9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07572" y="3908368"/>
              <a:ext cx="2095830" cy="13457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52573" y="5253108"/>
              <a:ext cx="182157" cy="1571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5172566" y="3552416"/>
            <a:ext cx="1363724" cy="276183"/>
          </a:xfrm>
          <a:custGeom>
            <a:avLst/>
            <a:gdLst>
              <a:gd name="connsiteX0" fmla="*/ 0 w 1508760"/>
              <a:gd name="connsiteY0" fmla="*/ 144780 h 305556"/>
              <a:gd name="connsiteX1" fmla="*/ 182880 w 1508760"/>
              <a:gd name="connsiteY1" fmla="*/ 266700 h 305556"/>
              <a:gd name="connsiteX2" fmla="*/ 464820 w 1508760"/>
              <a:gd name="connsiteY2" fmla="*/ 304800 h 305556"/>
              <a:gd name="connsiteX3" fmla="*/ 838200 w 1508760"/>
              <a:gd name="connsiteY3" fmla="*/ 289560 h 305556"/>
              <a:gd name="connsiteX4" fmla="*/ 1165860 w 1508760"/>
              <a:gd name="connsiteY4" fmla="*/ 259080 h 305556"/>
              <a:gd name="connsiteX5" fmla="*/ 1348740 w 1508760"/>
              <a:gd name="connsiteY5" fmla="*/ 144780 h 305556"/>
              <a:gd name="connsiteX6" fmla="*/ 1508760 w 1508760"/>
              <a:gd name="connsiteY6" fmla="*/ 0 h 3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8760" h="305556">
                <a:moveTo>
                  <a:pt x="0" y="144780"/>
                </a:moveTo>
                <a:cubicBezTo>
                  <a:pt x="52705" y="192405"/>
                  <a:pt x="105410" y="240030"/>
                  <a:pt x="182880" y="266700"/>
                </a:cubicBezTo>
                <a:cubicBezTo>
                  <a:pt x="260350" y="293370"/>
                  <a:pt x="355600" y="300990"/>
                  <a:pt x="464820" y="304800"/>
                </a:cubicBezTo>
                <a:cubicBezTo>
                  <a:pt x="574040" y="308610"/>
                  <a:pt x="721360" y="297180"/>
                  <a:pt x="838200" y="289560"/>
                </a:cubicBezTo>
                <a:cubicBezTo>
                  <a:pt x="955040" y="281940"/>
                  <a:pt x="1080770" y="283210"/>
                  <a:pt x="1165860" y="259080"/>
                </a:cubicBezTo>
                <a:cubicBezTo>
                  <a:pt x="1250950" y="234950"/>
                  <a:pt x="1291590" y="187960"/>
                  <a:pt x="1348740" y="144780"/>
                </a:cubicBezTo>
                <a:cubicBezTo>
                  <a:pt x="1405890" y="101600"/>
                  <a:pt x="1457325" y="50800"/>
                  <a:pt x="150876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3686" y="5750501"/>
            <a:ext cx="11125200" cy="413890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Empower designers to explore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new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performance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envelopes and synthesize designs unimagined today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45150" y="4298175"/>
            <a:ext cx="418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Explore</a:t>
            </a:r>
            <a:r>
              <a:rPr lang="en-US" sz="1400" dirty="0" smtClean="0">
                <a:solidFill>
                  <a:prstClr val="black"/>
                </a:solidFill>
              </a:rPr>
              <a:t>: make </a:t>
            </a:r>
            <a:r>
              <a:rPr lang="en-US" sz="1400" dirty="0">
                <a:solidFill>
                  <a:prstClr val="black"/>
                </a:solidFill>
              </a:rPr>
              <a:t>computers a collaborative partner to enhance human designers to synthesize designs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521365" y="2920292"/>
            <a:ext cx="1377327" cy="720137"/>
            <a:chOff x="1019508" y="2832410"/>
            <a:chExt cx="2069380" cy="720137"/>
          </a:xfrm>
        </p:grpSpPr>
        <p:sp>
          <p:nvSpPr>
            <p:cNvPr id="5" name="Right Arrow 4"/>
            <p:cNvSpPr/>
            <p:nvPr/>
          </p:nvSpPr>
          <p:spPr>
            <a:xfrm>
              <a:off x="1019508" y="2832410"/>
              <a:ext cx="2069380" cy="72013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73257" y="3038589"/>
              <a:ext cx="1417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Requirements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36866" y="2462267"/>
            <a:ext cx="3029435" cy="1451006"/>
            <a:chOff x="8326721" y="2557628"/>
            <a:chExt cx="3029435" cy="1451006"/>
          </a:xfrm>
        </p:grpSpPr>
        <p:sp>
          <p:nvSpPr>
            <p:cNvPr id="4" name="TextBox 3"/>
            <p:cNvSpPr txBox="1"/>
            <p:nvPr/>
          </p:nvSpPr>
          <p:spPr>
            <a:xfrm>
              <a:off x="9328209" y="2557628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Model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26721" y="3629833"/>
              <a:ext cx="964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97093" y="3639302"/>
              <a:ext cx="1259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Synthesize</a:t>
              </a:r>
              <a:endParaRPr lang="en-US" dirty="0"/>
            </a:p>
          </p:txBody>
        </p:sp>
        <p:sp>
          <p:nvSpPr>
            <p:cNvPr id="40" name="Up-Down Arrow 39"/>
            <p:cNvSpPr/>
            <p:nvPr/>
          </p:nvSpPr>
          <p:spPr>
            <a:xfrm rot="5400000">
              <a:off x="9617580" y="3686090"/>
              <a:ext cx="211854" cy="326923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1" name="Up-Down Arrow 40"/>
            <p:cNvSpPr/>
            <p:nvPr/>
          </p:nvSpPr>
          <p:spPr>
            <a:xfrm rot="2332451">
              <a:off x="9075796" y="3013512"/>
              <a:ext cx="211854" cy="45878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42" name="Up-Down Arrow 41"/>
            <p:cNvSpPr/>
            <p:nvPr/>
          </p:nvSpPr>
          <p:spPr>
            <a:xfrm rot="19328075">
              <a:off x="10237311" y="3054363"/>
              <a:ext cx="211854" cy="458784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686" y="2292202"/>
            <a:ext cx="1873266" cy="1937060"/>
          </a:xfrm>
          <a:prstGeom prst="rect">
            <a:avLst/>
          </a:prstGeom>
          <a:ln>
            <a:noFill/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311" y="2303445"/>
            <a:ext cx="1575551" cy="1356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18934" y="4088595"/>
            <a:ext cx="302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TRADES</a:t>
            </a:r>
            <a:endParaRPr lang="en-US" b="1" dirty="0"/>
          </a:p>
        </p:txBody>
      </p:sp>
      <p:sp>
        <p:nvSpPr>
          <p:cNvPr id="36" name="Up-Down Arrow 35"/>
          <p:cNvSpPr/>
          <p:nvPr/>
        </p:nvSpPr>
        <p:spPr>
          <a:xfrm rot="5400000">
            <a:off x="8012892" y="3142189"/>
            <a:ext cx="211854" cy="326923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Footer Placeholder 1"/>
          <p:cNvSpPr txBox="1">
            <a:spLocks/>
          </p:cNvSpPr>
          <p:nvPr/>
        </p:nvSpPr>
        <p:spPr>
          <a:xfrm>
            <a:off x="2881353" y="655881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</p:spTree>
    <p:extLst>
      <p:ext uri="{BB962C8B-B14F-4D97-AF65-F5344CB8AC3E}">
        <p14:creationId xmlns:p14="http://schemas.microsoft.com/office/powerpoint/2010/main" val="4535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>
            <a:off x="8188836" y="1731286"/>
            <a:ext cx="3495164" cy="43450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208990" y="1731286"/>
            <a:ext cx="3629172" cy="43450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5093" y="1731286"/>
            <a:ext cx="3277874" cy="43450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CC523-8BC6-4921-807A-66BD262F3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SOA limitations &amp; challenges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205348" y="5203546"/>
            <a:ext cx="343207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Limited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interoperability between design and analysis systems prevents automated design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exploration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267306" y="5206596"/>
            <a:ext cx="3325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Inability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 effectively trade material architectures and properties with shaping limits ultimate performance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234910" y="1731285"/>
            <a:ext cx="9606035" cy="338554"/>
            <a:chOff x="1020525" y="1698894"/>
            <a:chExt cx="9844768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1020525" y="1698894"/>
              <a:ext cx="1866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Modeling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5205" y="1698894"/>
              <a:ext cx="1866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Analysis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98393" y="1698894"/>
              <a:ext cx="1866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Synthesis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06370" y="5198499"/>
            <a:ext cx="3300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Current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computational methods cannot represent shape and material at relevant scales and levels of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complexity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429391" y="2203622"/>
            <a:ext cx="3272610" cy="1804120"/>
            <a:chOff x="4563004" y="4612979"/>
            <a:chExt cx="3727794" cy="2055053"/>
          </a:xfrm>
        </p:grpSpPr>
        <p:sp>
          <p:nvSpPr>
            <p:cNvPr id="55" name="TextBox 54"/>
            <p:cNvSpPr txBox="1"/>
            <p:nvPr/>
          </p:nvSpPr>
          <p:spPr>
            <a:xfrm>
              <a:off x="4563004" y="4612979"/>
              <a:ext cx="169629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Geometric &amp; Material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Model</a:t>
              </a: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56" name="Picture 18" descr="sli_front_fair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589" y="5156982"/>
              <a:ext cx="1273570" cy="92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1" descr="stac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22" y="4745085"/>
              <a:ext cx="669940" cy="42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758" y="5211461"/>
              <a:ext cx="728560" cy="42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3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364" y="5608911"/>
              <a:ext cx="728560" cy="42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5655" y="6067997"/>
              <a:ext cx="728560" cy="42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" name="AutoShape 10"/>
            <p:cNvCxnSpPr>
              <a:cxnSpLocks noChangeShapeType="1"/>
              <a:endCxn id="57" idx="1"/>
            </p:cNvCxnSpPr>
            <p:nvPr/>
          </p:nvCxnSpPr>
          <p:spPr bwMode="auto">
            <a:xfrm flipV="1">
              <a:off x="6034202" y="4957233"/>
              <a:ext cx="1097420" cy="633474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1"/>
            <p:cNvCxnSpPr>
              <a:cxnSpLocks noChangeShapeType="1"/>
              <a:endCxn id="58" idx="1"/>
            </p:cNvCxnSpPr>
            <p:nvPr/>
          </p:nvCxnSpPr>
          <p:spPr bwMode="auto">
            <a:xfrm flipV="1">
              <a:off x="6034202" y="5425005"/>
              <a:ext cx="1064556" cy="165702"/>
            </a:xfrm>
            <a:prstGeom prst="bentConnector3">
              <a:avLst>
                <a:gd name="adj1" fmla="val 50753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AutoShape 19"/>
            <p:cNvCxnSpPr>
              <a:cxnSpLocks noChangeShapeType="1"/>
              <a:endCxn id="59" idx="1"/>
            </p:cNvCxnSpPr>
            <p:nvPr/>
          </p:nvCxnSpPr>
          <p:spPr bwMode="auto">
            <a:xfrm>
              <a:off x="6034203" y="5590707"/>
              <a:ext cx="1077161" cy="231748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20"/>
            <p:cNvCxnSpPr>
              <a:cxnSpLocks noChangeShapeType="1"/>
              <a:endCxn id="60" idx="1"/>
            </p:cNvCxnSpPr>
            <p:nvPr/>
          </p:nvCxnSpPr>
          <p:spPr bwMode="auto">
            <a:xfrm>
              <a:off x="6034203" y="5590708"/>
              <a:ext cx="1071452" cy="690833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" name="TextBox 64"/>
            <p:cNvSpPr txBox="1"/>
            <p:nvPr/>
          </p:nvSpPr>
          <p:spPr>
            <a:xfrm>
              <a:off x="5958179" y="5399754"/>
              <a:ext cx="61908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Conversion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77259" y="4751646"/>
              <a:ext cx="54373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Triangles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54221" y="5210286"/>
              <a:ext cx="5774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Geodesics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543125" y="5637217"/>
              <a:ext cx="61747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Tetrahedra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39982" y="6096048"/>
              <a:ext cx="40588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Faces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779477" y="4850954"/>
              <a:ext cx="36580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Aero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01562" y="5300077"/>
              <a:ext cx="48923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Heating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20013" y="5739372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Loads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20013" y="6124820"/>
              <a:ext cx="41549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Radar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724298" y="6467977"/>
              <a:ext cx="81464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And many more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04308" y="6073809"/>
              <a:ext cx="118013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Boundary Representation</a:t>
              </a:r>
              <a:endPara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269600" y="2367181"/>
            <a:ext cx="3549640" cy="1458743"/>
            <a:chOff x="8248402" y="2583944"/>
            <a:chExt cx="3549640" cy="1458743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3" b="8566"/>
            <a:stretch/>
          </p:blipFill>
          <p:spPr>
            <a:xfrm>
              <a:off x="9623632" y="2583944"/>
              <a:ext cx="666226" cy="1458743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8248402" y="2923459"/>
              <a:ext cx="1334829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Even within the same print, the material structure changes due to thermal history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245001" y="2603979"/>
              <a:ext cx="1553041" cy="13849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How would you compensate for this</a:t>
              </a: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How would you take advantage of this?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50" dirty="0">
                <a:solidFill>
                  <a:prstClr val="black"/>
                </a:solidFill>
                <a:latin typeface="Tahom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How do you deal with uncertainty?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000" y="4405214"/>
            <a:ext cx="8528050" cy="554042"/>
            <a:chOff x="1994960" y="2889248"/>
            <a:chExt cx="7770689" cy="663700"/>
          </a:xfrm>
        </p:grpSpPr>
        <p:sp>
          <p:nvSpPr>
            <p:cNvPr id="13" name="U-Turn Arrow 12"/>
            <p:cNvSpPr/>
            <p:nvPr/>
          </p:nvSpPr>
          <p:spPr>
            <a:xfrm rot="10800000">
              <a:off x="1994960" y="2889248"/>
              <a:ext cx="7770689" cy="612976"/>
            </a:xfrm>
            <a:prstGeom prst="uturnArrow">
              <a:avLst>
                <a:gd name="adj1" fmla="val 43784"/>
                <a:gd name="adj2" fmla="val 25000"/>
                <a:gd name="adj3" fmla="val 23958"/>
                <a:gd name="adj4" fmla="val 43750"/>
                <a:gd name="adj5" fmla="val 1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37481" y="3184255"/>
              <a:ext cx="2914115" cy="3686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Iterate design based on results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5093" y="2165459"/>
            <a:ext cx="2726743" cy="2164126"/>
            <a:chOff x="785833" y="2185698"/>
            <a:chExt cx="2286879" cy="181502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84"/>
            <a:stretch/>
          </p:blipFill>
          <p:spPr>
            <a:xfrm>
              <a:off x="785833" y="2185698"/>
              <a:ext cx="2227595" cy="151648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12" t="31668" b="36726"/>
            <a:stretch/>
          </p:blipFill>
          <p:spPr>
            <a:xfrm>
              <a:off x="1742671" y="3521411"/>
              <a:ext cx="1330041" cy="479308"/>
            </a:xfrm>
            <a:prstGeom prst="rect">
              <a:avLst/>
            </a:prstGeom>
          </p:spPr>
        </p:pic>
      </p:grpSp>
      <p:sp>
        <p:nvSpPr>
          <p:cNvPr id="24" name="Right Arrow 23"/>
          <p:cNvSpPr/>
          <p:nvPr/>
        </p:nvSpPr>
        <p:spPr>
          <a:xfrm>
            <a:off x="3480356" y="1885871"/>
            <a:ext cx="926624" cy="4626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7742132" y="1920235"/>
            <a:ext cx="694331" cy="462614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3261" y="2397178"/>
            <a:ext cx="1151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&gt;50% of total human effort</a:t>
            </a:r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4103664" y="1053984"/>
            <a:ext cx="395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SOA Design Process: Test and iterate</a:t>
            </a:r>
            <a:endParaRPr lang="en-US" dirty="0"/>
          </a:p>
        </p:txBody>
      </p:sp>
      <p:sp>
        <p:nvSpPr>
          <p:cNvPr id="50" name="Footer Placeholder 1"/>
          <p:cNvSpPr txBox="1">
            <a:spLocks/>
          </p:cNvSpPr>
          <p:nvPr/>
        </p:nvSpPr>
        <p:spPr>
          <a:xfrm>
            <a:off x="2881353" y="655881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</p:spTree>
    <p:extLst>
      <p:ext uri="{BB962C8B-B14F-4D97-AF65-F5344CB8AC3E}">
        <p14:creationId xmlns:p14="http://schemas.microsoft.com/office/powerpoint/2010/main" val="16663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58800" y="890954"/>
            <a:ext cx="11074400" cy="5659071"/>
          </a:xfrm>
        </p:spPr>
        <p:txBody>
          <a:bodyPr/>
          <a:lstStyle/>
          <a:p>
            <a:r>
              <a:rPr lang="en-US" sz="1200" b="1" dirty="0" smtClean="0"/>
              <a:t>Measure progress, feasibility and limitations of approach against metrics</a:t>
            </a:r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1200" b="1" dirty="0" smtClean="0"/>
              <a:t>Provide domain context</a:t>
            </a:r>
          </a:p>
          <a:p>
            <a:r>
              <a:rPr lang="en-US" sz="1200" b="1" dirty="0" smtClean="0"/>
              <a:t>Challenges will exercise:</a:t>
            </a:r>
          </a:p>
          <a:p>
            <a:pPr lvl="1"/>
            <a:r>
              <a:rPr lang="en-US" sz="1100" dirty="0"/>
              <a:t>R</a:t>
            </a:r>
            <a:r>
              <a:rPr lang="en-US" sz="1100" dirty="0" smtClean="0"/>
              <a:t>epresentation</a:t>
            </a:r>
            <a:r>
              <a:rPr lang="en-US" sz="1100" dirty="0"/>
              <a:t>, computation and </a:t>
            </a:r>
            <a:r>
              <a:rPr lang="en-US" sz="1100" dirty="0" smtClean="0"/>
              <a:t>synthesis (depending on the project)</a:t>
            </a:r>
            <a:endParaRPr lang="en-US" sz="1100" dirty="0"/>
          </a:p>
          <a:p>
            <a:pPr lvl="1"/>
            <a:r>
              <a:rPr lang="en-US" sz="1100" dirty="0"/>
              <a:t>S</a:t>
            </a:r>
            <a:r>
              <a:rPr lang="en-US" sz="1100" dirty="0" smtClean="0"/>
              <a:t>cale ranges: &gt;</a:t>
            </a:r>
            <a:r>
              <a:rPr lang="en-US" sz="1100" dirty="0"/>
              <a:t> </a:t>
            </a:r>
            <a:r>
              <a:rPr lang="en-US" sz="1100" dirty="0" smtClean="0"/>
              <a:t>10</a:t>
            </a:r>
            <a:r>
              <a:rPr lang="en-US" sz="1100" baseline="30000" dirty="0" smtClean="0"/>
              <a:t>6</a:t>
            </a:r>
            <a:r>
              <a:rPr lang="en-US" sz="1100" dirty="0" smtClean="0"/>
              <a:t>, micro-material </a:t>
            </a:r>
            <a:r>
              <a:rPr lang="en-US" sz="1100" dirty="0"/>
              <a:t>architectures (~.01 mm) &amp; </a:t>
            </a:r>
            <a:r>
              <a:rPr lang="en-US" sz="1100" dirty="0" smtClean="0"/>
              <a:t>macro </a:t>
            </a:r>
            <a:r>
              <a:rPr lang="en-US" sz="1100" dirty="0"/>
              <a:t>shaping </a:t>
            </a:r>
            <a:r>
              <a:rPr lang="en-US" sz="1100" dirty="0" smtClean="0"/>
              <a:t>(&gt;~1m – 100m) </a:t>
            </a:r>
            <a:r>
              <a:rPr lang="en-US" sz="1100" dirty="0"/>
              <a:t>of an </a:t>
            </a:r>
            <a:r>
              <a:rPr lang="en-US" sz="1100" dirty="0" smtClean="0"/>
              <a:t>object</a:t>
            </a:r>
          </a:p>
          <a:p>
            <a:pPr lvl="1"/>
            <a:r>
              <a:rPr lang="en-US" sz="1100" dirty="0" smtClean="0"/>
              <a:t>Mix of physics</a:t>
            </a:r>
          </a:p>
          <a:p>
            <a:pPr lvl="1"/>
            <a:r>
              <a:rPr lang="en-US" sz="1100" dirty="0" smtClean="0"/>
              <a:t>Different domains (mechanical engineering, electrical, biomedical, etc.)</a:t>
            </a:r>
          </a:p>
          <a:p>
            <a:pPr lvl="1"/>
            <a:r>
              <a:rPr lang="en-US" sz="1100" dirty="0" smtClean="0"/>
              <a:t>“Additive</a:t>
            </a:r>
            <a:r>
              <a:rPr lang="en-US" sz="1100" dirty="0"/>
              <a:t>” manufacturing </a:t>
            </a:r>
            <a:r>
              <a:rPr lang="en-US" sz="1100" dirty="0" smtClean="0"/>
              <a:t>processes (3D </a:t>
            </a:r>
            <a:r>
              <a:rPr lang="en-US" sz="1100" dirty="0"/>
              <a:t>printing, </a:t>
            </a:r>
            <a:r>
              <a:rPr lang="en-US" sz="1100" dirty="0" smtClean="0"/>
              <a:t>composites, weaving/braiding/knitting)</a:t>
            </a:r>
          </a:p>
          <a:p>
            <a:r>
              <a:rPr lang="en-US" sz="1200" b="1" dirty="0" smtClean="0"/>
              <a:t>Not required:</a:t>
            </a:r>
          </a:p>
          <a:p>
            <a:pPr lvl="1"/>
            <a:r>
              <a:rPr lang="en-US" sz="1100" dirty="0" smtClean="0"/>
              <a:t>Subtractive post processing</a:t>
            </a:r>
          </a:p>
          <a:p>
            <a:pPr lvl="1"/>
            <a:r>
              <a:rPr lang="en-US" sz="1100" dirty="0" smtClean="0"/>
              <a:t>Validated or certified analysis codes – stand-in codes are fine</a:t>
            </a:r>
            <a:endParaRPr lang="en-US" sz="1100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Intent of design challenges</a:t>
            </a:r>
            <a:endParaRPr lang="en-US" dirty="0"/>
          </a:p>
        </p:txBody>
      </p:sp>
      <p:graphicFrame>
        <p:nvGraphicFramePr>
          <p:cNvPr id="6" name="Tabelle 22">
            <a:extLst>
              <a:ext uri="{FF2B5EF4-FFF2-40B4-BE49-F238E27FC236}">
                <a16:creationId xmlns:a16="http://schemas.microsoft.com/office/drawing/2014/main" id="{20A0125C-366D-9D47-BD9C-EA30FFF1C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31474"/>
              </p:ext>
            </p:extLst>
          </p:nvPr>
        </p:nvGraphicFramePr>
        <p:xfrm>
          <a:off x="1438030" y="1227014"/>
          <a:ext cx="9315940" cy="2886582"/>
        </p:xfrm>
        <a:graphic>
          <a:graphicData uri="http://schemas.openxmlformats.org/drawingml/2006/table">
            <a:tbl>
              <a:tblPr firstRow="1" bandRow="1"/>
              <a:tblGrid>
                <a:gridCol w="3388105">
                  <a:extLst>
                    <a:ext uri="{9D8B030D-6E8A-4147-A177-3AD203B41FA5}">
                      <a16:colId xmlns:a16="http://schemas.microsoft.com/office/drawing/2014/main" val="3722940576"/>
                    </a:ext>
                  </a:extLst>
                </a:gridCol>
                <a:gridCol w="2830025">
                  <a:extLst>
                    <a:ext uri="{9D8B030D-6E8A-4147-A177-3AD203B41FA5}">
                      <a16:colId xmlns:a16="http://schemas.microsoft.com/office/drawing/2014/main" val="2324086743"/>
                    </a:ext>
                  </a:extLst>
                </a:gridCol>
                <a:gridCol w="1584271">
                  <a:extLst>
                    <a:ext uri="{9D8B030D-6E8A-4147-A177-3AD203B41FA5}">
                      <a16:colId xmlns:a16="http://schemas.microsoft.com/office/drawing/2014/main" val="2530767552"/>
                    </a:ext>
                  </a:extLst>
                </a:gridCol>
                <a:gridCol w="1513539">
                  <a:extLst>
                    <a:ext uri="{9D8B030D-6E8A-4147-A177-3AD203B41FA5}">
                      <a16:colId xmlns:a16="http://schemas.microsoft.com/office/drawing/2014/main" val="3154600566"/>
                    </a:ext>
                  </a:extLst>
                </a:gridCol>
              </a:tblGrid>
              <a:tr h="2089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 Metric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r>
                        <a:rPr lang="en-US" sz="1050" b="1" baseline="0" dirty="0" smtClean="0">
                          <a:solidFill>
                            <a:schemeClr val="bg1"/>
                          </a:solidFill>
                        </a:rPr>
                        <a:t> of the Art</a:t>
                      </a:r>
                      <a:endParaRPr lang="en-US" sz="105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noProof="0" dirty="0" smtClean="0">
                          <a:solidFill>
                            <a:schemeClr val="bg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Threshold</a:t>
                      </a:r>
                      <a:endParaRPr lang="en-US" sz="1000" b="1" noProof="0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680391"/>
                  </a:ext>
                </a:extLst>
              </a:tr>
              <a:tr h="3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Usable level of detail in physical scale difference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≤10</a:t>
                      </a:r>
                      <a:r>
                        <a:rPr lang="en-US" sz="1050" baseline="30000" dirty="0" smtClean="0"/>
                        <a:t>5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</a:t>
                      </a:r>
                      <a:r>
                        <a:rPr lang="en-US" sz="1050" baseline="3000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050" baseline="300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10</a:t>
                      </a:r>
                      <a:r>
                        <a:rPr lang="en-US" sz="1050" baseline="300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5079"/>
                  </a:ext>
                </a:extLst>
              </a:tr>
              <a:tr h="3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 complexity </a:t>
                      </a:r>
                      <a:endParaRPr lang="en-US" sz="1000" b="1" noProof="0" dirty="0" smtClean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(shape </a:t>
                      </a:r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material</a:t>
                      </a:r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No material, 10</a:t>
                      </a:r>
                      <a:r>
                        <a:rPr lang="en-US" sz="1050" baseline="30000" dirty="0" smtClean="0"/>
                        <a:t>5</a:t>
                      </a:r>
                      <a:r>
                        <a:rPr lang="en-US" sz="1050" dirty="0" smtClean="0"/>
                        <a:t> to 10</a:t>
                      </a:r>
                      <a:r>
                        <a:rPr lang="en-US" sz="1050" baseline="30000" dirty="0" smtClean="0"/>
                        <a:t>9</a:t>
                      </a:r>
                      <a:endParaRPr lang="en-US" sz="1050" baseline="3000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</a:t>
                      </a:r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en-US" sz="1050" baseline="3000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US" sz="1050" baseline="3000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10</a:t>
                      </a:r>
                      <a:r>
                        <a:rPr lang="en-US" sz="1050" baseline="3000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049665"/>
                  </a:ext>
                </a:extLst>
              </a:tr>
              <a:tr h="3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Computational efficiency (e.g., </a:t>
                      </a:r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simulating </a:t>
                      </a:r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fidelity physics)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Hours to weeks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Minutes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seconds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11950"/>
                  </a:ext>
                </a:extLst>
              </a:tr>
              <a:tr h="344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Multi-physics </a:t>
                      </a:r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 process</a:t>
                      </a:r>
                      <a:endParaRPr lang="en-US" sz="1000" b="1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Indirect with Parametric</a:t>
                      </a:r>
                    </a:p>
                    <a:p>
                      <a:pPr algn="ctr"/>
                      <a:r>
                        <a:rPr lang="en-US" sz="1050" dirty="0" smtClean="0"/>
                        <a:t>Multidisciplinary</a:t>
                      </a:r>
                      <a:r>
                        <a:rPr lang="en-US" sz="1050" baseline="0" dirty="0" smtClean="0"/>
                        <a:t> Design Optimization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Non-Parametric</a:t>
                      </a:r>
                      <a:r>
                        <a:rPr lang="en-US" sz="1050" baseline="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Sequential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kern="1200" noProof="0" dirty="0" smtClean="0">
                          <a:solidFill>
                            <a:schemeClr val="dk1"/>
                          </a:solidFill>
                          <a:latin typeface="Arial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Non-Parametric </a:t>
                      </a:r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Coupled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13211"/>
                  </a:ext>
                </a:extLst>
              </a:tr>
              <a:tr h="3705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Synthesis</a:t>
                      </a:r>
                      <a:r>
                        <a:rPr lang="en-US" sz="1000" b="1" baseline="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shape and m</a:t>
                      </a:r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aterial subject to multi-physics</a:t>
                      </a:r>
                      <a:endParaRPr lang="en-US" sz="1000" b="1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Does not exist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 2 Physics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 3 Physics with uncertainty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74754"/>
                  </a:ext>
                </a:extLst>
              </a:tr>
              <a:tr h="2762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Interoperability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Manual</a:t>
                      </a:r>
                      <a:r>
                        <a:rPr lang="en-US" sz="1050" baseline="0" dirty="0" smtClean="0"/>
                        <a:t> intervention</a:t>
                      </a:r>
                      <a:endParaRPr lang="en-US" sz="1050" dirty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Automated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58495"/>
                  </a:ext>
                </a:extLst>
              </a:tr>
              <a:tr h="3442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00" b="1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Usability</a:t>
                      </a:r>
                      <a:endParaRPr lang="en-US" sz="1000" b="1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Experienced user</a:t>
                      </a:r>
                      <a:r>
                        <a:rPr lang="en-US" sz="105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/>
                        <a:t>(&gt; 10 yrs)</a:t>
                      </a:r>
                      <a:endParaRPr lang="en-US" sz="1050" dirty="0" smtClean="0"/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Semi-</a:t>
                      </a:r>
                    </a:p>
                    <a:p>
                      <a:pPr algn="ctr"/>
                      <a:r>
                        <a:rPr lang="en-US" sz="1050" noProof="0" dirty="0" smtClean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professional</a:t>
                      </a:r>
                      <a:endParaRPr lang="en-US" sz="1050" noProof="0" dirty="0"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noProof="0" dirty="0"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Non-professional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585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20150" y="852559"/>
            <a:ext cx="11238450" cy="1671566"/>
          </a:xfrm>
          <a:prstGeom prst="roundRect">
            <a:avLst>
              <a:gd name="adj" fmla="val 8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14" y="202849"/>
            <a:ext cx="9520767" cy="612648"/>
          </a:xfrm>
        </p:spPr>
        <p:txBody>
          <a:bodyPr>
            <a:noAutofit/>
          </a:bodyPr>
          <a:lstStyle/>
          <a:p>
            <a:r>
              <a:rPr lang="en-US" sz="1800" dirty="0" smtClean="0"/>
              <a:t>Challenge problems force generality and evaluate viability while aligning with metrics</a:t>
            </a:r>
            <a:endParaRPr lang="en-US" sz="1800" dirty="0"/>
          </a:p>
        </p:txBody>
      </p:sp>
      <p:sp>
        <p:nvSpPr>
          <p:cNvPr id="44" name="TextBox 43"/>
          <p:cNvSpPr txBox="1"/>
          <p:nvPr/>
        </p:nvSpPr>
        <p:spPr>
          <a:xfrm>
            <a:off x="2218671" y="888396"/>
            <a:ext cx="5611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Challenge problem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et 1: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Model shape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&amp; materials at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scale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784426" y="1145689"/>
            <a:ext cx="2029171" cy="1301276"/>
            <a:chOff x="607716" y="1396932"/>
            <a:chExt cx="2657276" cy="17040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716" y="1669182"/>
              <a:ext cx="2657276" cy="107304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31671" y="2824003"/>
              <a:ext cx="753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.01 mm 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1964971" y="2821577"/>
              <a:ext cx="1300021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07716" y="2821577"/>
              <a:ext cx="1243978" cy="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Rectangle 27"/>
            <p:cNvSpPr/>
            <p:nvPr/>
          </p:nvSpPr>
          <p:spPr>
            <a:xfrm>
              <a:off x="981216" y="2814827"/>
              <a:ext cx="4459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 m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7033" y="1396932"/>
              <a:ext cx="2555875" cy="342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CP1A: Model across scales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615466" y="1184167"/>
            <a:ext cx="1192544" cy="1210577"/>
            <a:chOff x="3832150" y="1406113"/>
            <a:chExt cx="1561682" cy="15852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2150" y="1749315"/>
              <a:ext cx="1561682" cy="96364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832150" y="1406113"/>
              <a:ext cx="150393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CP1B: Model </a:t>
              </a: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 femur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915505" y="2729799"/>
              <a:ext cx="142058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Stochastic materials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0150" y="1137050"/>
            <a:ext cx="4562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 problem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escription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150" y="1309475"/>
            <a:ext cx="58743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1A: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Represent and compute integral properties of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1m</a:t>
            </a:r>
            <a:r>
              <a:rPr kumimoji="0" lang="en-US" sz="105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volume with irregular connected .1mm micro truss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structures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0150" y="1685643"/>
            <a:ext cx="56197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1B: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Represent and compute integral properties of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femur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head including trabeculae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149" y="2027996"/>
            <a:ext cx="57073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Metrics Targeted: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&gt;10</a:t>
            </a:r>
            <a:r>
              <a:rPr kumimoji="0" lang="en-US" sz="105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scale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difference &amp; &gt;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kumimoji="0" lang="en-US" sz="105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 object complexity for representation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20150" y="2586431"/>
            <a:ext cx="11238450" cy="1671566"/>
          </a:xfrm>
          <a:prstGeom prst="roundRect">
            <a:avLst>
              <a:gd name="adj" fmla="val 8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16492" y="2552136"/>
            <a:ext cx="7415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Challenge problem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et 2: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Balancing shaping and materials while contending with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physics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5304" y="2954940"/>
            <a:ext cx="4562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 problem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escription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5303" y="3153634"/>
            <a:ext cx="5874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2A: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Redesign a suspension upright swapping Ti-6Al-4V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 ULTEM 9085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2B: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Redesign a heat exchanger swapping AlSi10Mg for 2.0 kg EOS Stainless Steel GP1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2C: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Redesign a lightweight bracket with vibration damping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0149" y="3828076"/>
            <a:ext cx="53537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Metrics targeted: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Synthesis of shape and material subject to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multi-physics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interoperability (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utomated, direct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27547" y="3999004"/>
            <a:ext cx="537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 problem 2C: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Colorado Solution to bracket redesign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005054" y="2798136"/>
            <a:ext cx="5418927" cy="1246173"/>
            <a:chOff x="5968594" y="2823425"/>
            <a:chExt cx="5418927" cy="1246173"/>
          </a:xfrm>
        </p:grpSpPr>
        <p:grpSp>
          <p:nvGrpSpPr>
            <p:cNvPr id="34" name="Group 33"/>
            <p:cNvGrpSpPr/>
            <p:nvPr/>
          </p:nvGrpSpPr>
          <p:grpSpPr>
            <a:xfrm>
              <a:off x="5968594" y="2823425"/>
              <a:ext cx="4728018" cy="1216682"/>
              <a:chOff x="5795591" y="2881413"/>
              <a:chExt cx="5114252" cy="131607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36095" y="2881413"/>
                <a:ext cx="2046597" cy="1316073"/>
              </a:xfrm>
              <a:prstGeom prst="rect">
                <a:avLst/>
              </a:prstGeom>
            </p:spPr>
          </p:pic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0666E42E-432C-CC4B-907E-C84E8BB3E5FF}"/>
                  </a:ext>
                </a:extLst>
              </p:cNvPr>
              <p:cNvCxnSpPr>
                <a:cxnSpLocks/>
                <a:stCxn id="101" idx="1"/>
              </p:cNvCxnSpPr>
              <p:nvPr/>
            </p:nvCxnSpPr>
            <p:spPr bwMode="auto">
              <a:xfrm flipH="1">
                <a:off x="7547964" y="3036027"/>
                <a:ext cx="272900" cy="27556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0F0D8CA-F0B8-2940-87AE-6F70D9704733}"/>
                  </a:ext>
                </a:extLst>
              </p:cNvPr>
              <p:cNvSpPr txBox="1"/>
              <p:nvPr/>
            </p:nvSpPr>
            <p:spPr>
              <a:xfrm>
                <a:off x="5795591" y="3493227"/>
                <a:ext cx="104708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design domain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328495F-0D16-C749-A3C9-28EA5CDF5F44}"/>
                  </a:ext>
                </a:extLst>
              </p:cNvPr>
              <p:cNvSpPr txBox="1"/>
              <p:nvPr/>
            </p:nvSpPr>
            <p:spPr>
              <a:xfrm>
                <a:off x="7820864" y="2909069"/>
                <a:ext cx="53091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Cargo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3080B483-39C8-C745-85ED-90968B8013EF}"/>
                  </a:ext>
                </a:extLst>
              </p:cNvPr>
              <p:cNvCxnSpPr>
                <a:cxnSpLocks/>
                <a:stCxn id="103" idx="2"/>
              </p:cNvCxnSpPr>
              <p:nvPr/>
            </p:nvCxnSpPr>
            <p:spPr bwMode="auto">
              <a:xfrm flipH="1" flipV="1">
                <a:off x="7842391" y="4069688"/>
                <a:ext cx="710836" cy="7514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3DF212CD-CA78-4142-A856-40B8671EB962}"/>
                  </a:ext>
                </a:extLst>
              </p:cNvPr>
              <p:cNvSpPr txBox="1"/>
              <p:nvPr/>
            </p:nvSpPr>
            <p:spPr>
              <a:xfrm>
                <a:off x="8319830" y="3890913"/>
                <a:ext cx="46679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bolts</a:t>
                </a:r>
                <a:endPara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3080B483-39C8-C745-85ED-90968B8013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096175" y="3882217"/>
                <a:ext cx="251263" cy="11298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0666E42E-432C-CC4B-907E-C84E8BB3E5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263607" y="3420968"/>
                <a:ext cx="471357" cy="8959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06" name="Right Arrow 105"/>
              <p:cNvSpPr/>
              <p:nvPr/>
            </p:nvSpPr>
            <p:spPr>
              <a:xfrm>
                <a:off x="8614162" y="3375935"/>
                <a:ext cx="491721" cy="216670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B231660C-1BE4-114B-B817-D8B971053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60662" y="3109968"/>
                <a:ext cx="1649181" cy="1076951"/>
              </a:xfrm>
              <a:prstGeom prst="rect">
                <a:avLst/>
              </a:prstGeom>
            </p:spPr>
          </p:pic>
        </p:grp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EF9F73D8-A97B-4142-87B3-AF5AB4EF3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8863" y="3571949"/>
              <a:ext cx="888658" cy="497649"/>
            </a:xfrm>
            <a:prstGeom prst="rect">
              <a:avLst/>
            </a:prstGeom>
          </p:spPr>
        </p:pic>
      </p:grpSp>
      <p:sp>
        <p:nvSpPr>
          <p:cNvPr id="113" name="Rounded Rectangle 112"/>
          <p:cNvSpPr/>
          <p:nvPr/>
        </p:nvSpPr>
        <p:spPr>
          <a:xfrm>
            <a:off x="420150" y="4312509"/>
            <a:ext cx="11238450" cy="2176441"/>
          </a:xfrm>
          <a:prstGeom prst="roundRect">
            <a:avLst>
              <a:gd name="adj" fmla="val 89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12328" y="4358115"/>
            <a:ext cx="682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Challenge problem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sets 3 &amp; 4: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Designing material and shaping for multiple non-traditional physics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0149" y="4718779"/>
            <a:ext cx="45624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Challenge problem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escription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0150" y="4917277"/>
            <a:ext cx="5874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3: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Design solid rocket motor with graded material properties to match various thrust profiles while avoiding casing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dirty="0">
                <a:solidFill>
                  <a:prstClr val="black"/>
                </a:solidFill>
                <a:latin typeface="Tahoma"/>
              </a:rPr>
              <a:t>4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: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Design</a:t>
            </a: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4MV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Volt and &gt;.25mA DC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Cockcroft Walton voltage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multiplier, using a combination of shaping and graded dielectric materials to build the 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capacitors while minimizing volume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20008" y="5775322"/>
            <a:ext cx="61806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Metrics targeted: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Synthesis of shape and material subject to multi-physics</a:t>
            </a: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, multi-physics design process, computational efficiency (minutes)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543" y="4599277"/>
            <a:ext cx="2052550" cy="170891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53700" y="4718779"/>
            <a:ext cx="1847541" cy="1619617"/>
          </a:xfrm>
          <a:prstGeom prst="rect">
            <a:avLst/>
          </a:prstGeom>
        </p:spPr>
      </p:pic>
      <p:sp>
        <p:nvSpPr>
          <p:cNvPr id="135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11303614" y="6556374"/>
            <a:ext cx="762000" cy="2921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CC523-8BC6-4921-807A-66BD262F3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24524" y="6177382"/>
            <a:ext cx="48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563997" y="6190820"/>
            <a:ext cx="4880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403481" y="2507440"/>
            <a:ext cx="1127284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385758" y="4329229"/>
            <a:ext cx="1127284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105110" y="844851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Released Oct. 2017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9176094" y="247239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Released Oct. 2017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176094" y="4298389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Released Aug. 2018</a:t>
            </a:r>
            <a:endParaRPr lang="en-US" sz="1400" b="1" dirty="0"/>
          </a:p>
        </p:txBody>
      </p:sp>
      <p:sp>
        <p:nvSpPr>
          <p:cNvPr id="63" name="Footer Placeholder 1"/>
          <p:cNvSpPr txBox="1">
            <a:spLocks/>
          </p:cNvSpPr>
          <p:nvPr/>
        </p:nvSpPr>
        <p:spPr>
          <a:xfrm>
            <a:off x="2881353" y="655881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</p:spTree>
    <p:extLst>
      <p:ext uri="{BB962C8B-B14F-4D97-AF65-F5344CB8AC3E}">
        <p14:creationId xmlns:p14="http://schemas.microsoft.com/office/powerpoint/2010/main" val="36949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9514" y="202849"/>
            <a:ext cx="9520767" cy="612648"/>
          </a:xfrm>
        </p:spPr>
        <p:txBody>
          <a:bodyPr>
            <a:noAutofit/>
          </a:bodyPr>
          <a:lstStyle/>
          <a:p>
            <a:r>
              <a:rPr lang="en-US" sz="1800" dirty="0" smtClean="0"/>
              <a:t>Challenge problems force generality and evaluate viability while aligning with metrics</a:t>
            </a:r>
            <a:endParaRPr lang="en-US" sz="1800" dirty="0"/>
          </a:p>
        </p:txBody>
      </p:sp>
      <p:sp>
        <p:nvSpPr>
          <p:cNvPr id="135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11303614" y="6556374"/>
            <a:ext cx="762000" cy="29210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CC523-8BC6-4921-807A-66BD262F34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1540" y="957114"/>
            <a:ext cx="77875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Challenge problem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sets 5 &amp; 6: </a:t>
            </a:r>
            <a:r>
              <a:rPr lang="en-US" sz="1400" dirty="0">
                <a:solidFill>
                  <a:prstClr val="black"/>
                </a:solidFill>
                <a:cs typeface="Tahoma"/>
              </a:rPr>
              <a:t>Incorporating variability and uncertainty in shaping &amp; material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5655" y="1827346"/>
            <a:ext cx="5581322" cy="1272182"/>
            <a:chOff x="465148" y="1467392"/>
            <a:chExt cx="5581322" cy="1272182"/>
          </a:xfrm>
        </p:grpSpPr>
        <p:sp>
          <p:nvSpPr>
            <p:cNvPr id="10" name="Rectangle 9"/>
            <p:cNvSpPr/>
            <p:nvPr/>
          </p:nvSpPr>
          <p:spPr>
            <a:xfrm>
              <a:off x="465148" y="1467392"/>
              <a:ext cx="52348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Objective: </a:t>
              </a:r>
              <a:r>
                <a:rPr lang="en-US" sz="1400" dirty="0">
                  <a:solidFill>
                    <a:prstClr val="black"/>
                  </a:solidFill>
                </a:rPr>
                <a:t>Design a 3D printed electric motor with the optimal layout of conductors, magnetic materials and cooling </a:t>
              </a:r>
              <a:r>
                <a:rPr lang="en-US" sz="1400" dirty="0" smtClean="0">
                  <a:solidFill>
                    <a:prstClr val="black"/>
                  </a:solidFill>
                </a:rPr>
                <a:t>ducts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943" y="2216354"/>
              <a:ext cx="55805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Challenge</a:t>
              </a:r>
              <a:r>
                <a:rPr lang="en-US" sz="1400" dirty="0"/>
                <a:t>: Manage variability of EM field as a result of uncertainty in shape and material </a:t>
              </a: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2"/>
          <a:stretch/>
        </p:blipFill>
        <p:spPr>
          <a:xfrm>
            <a:off x="5966977" y="4050906"/>
            <a:ext cx="1487263" cy="1236241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196367" y="3721388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Neutronics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742940" y="3699437"/>
            <a:ext cx="2565126" cy="1893525"/>
            <a:chOff x="7741346" y="4153883"/>
            <a:chExt cx="2565126" cy="1893525"/>
          </a:xfrm>
        </p:grpSpPr>
        <p:sp>
          <p:nvSpPr>
            <p:cNvPr id="66" name="Rounded Rectangle 65"/>
            <p:cNvSpPr/>
            <p:nvPr/>
          </p:nvSpPr>
          <p:spPr>
            <a:xfrm>
              <a:off x="7741346" y="4153883"/>
              <a:ext cx="2565126" cy="1893525"/>
            </a:xfrm>
            <a:prstGeom prst="roundRect">
              <a:avLst>
                <a:gd name="adj" fmla="val 9122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687" y="4455424"/>
              <a:ext cx="2167371" cy="1488654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741346" y="4159522"/>
              <a:ext cx="25651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LH2 Flow Path &amp; Heat Transfer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69" name="Right Arrow 68"/>
          <p:cNvSpPr/>
          <p:nvPr/>
        </p:nvSpPr>
        <p:spPr>
          <a:xfrm>
            <a:off x="7486377" y="4614560"/>
            <a:ext cx="351935" cy="29854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0" name="Right Arrow 69"/>
          <p:cNvSpPr/>
          <p:nvPr/>
        </p:nvSpPr>
        <p:spPr>
          <a:xfrm>
            <a:off x="10320367" y="4614560"/>
            <a:ext cx="351935" cy="29854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45068" y="3985397"/>
            <a:ext cx="1318747" cy="146664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0747534" y="3717739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Thrust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5655" y="4238164"/>
            <a:ext cx="5031887" cy="1149982"/>
            <a:chOff x="523716" y="4187665"/>
            <a:chExt cx="5031887" cy="1149982"/>
          </a:xfrm>
        </p:grpSpPr>
        <p:sp>
          <p:nvSpPr>
            <p:cNvPr id="73" name="Rectangle 72"/>
            <p:cNvSpPr/>
            <p:nvPr/>
          </p:nvSpPr>
          <p:spPr>
            <a:xfrm>
              <a:off x="523716" y="4187665"/>
              <a:ext cx="50318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1400" b="1" dirty="0">
                  <a:solidFill>
                    <a:prstClr val="black"/>
                  </a:solidFill>
                </a:rPr>
                <a:t>Objective: </a:t>
              </a:r>
              <a:r>
                <a:rPr lang="en-US" sz="1400" dirty="0">
                  <a:solidFill>
                    <a:prstClr val="black"/>
                  </a:solidFill>
                </a:rPr>
                <a:t>Design and optimize flow-path for NTR reactor to maximize thrust 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3716" y="4814427"/>
              <a:ext cx="50318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Challenge</a:t>
              </a:r>
              <a:r>
                <a:rPr lang="en-US" sz="1400" dirty="0"/>
                <a:t>: Maintain controllable fission while accommodating material variability</a:t>
              </a: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803854" y="5963249"/>
            <a:ext cx="645940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Metrics Targeted</a:t>
            </a:r>
            <a:r>
              <a:rPr lang="en-US" sz="1400" dirty="0" smtClean="0"/>
              <a:t>: Synthesis of shape and material subject to multi-physics.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6247556" y="1531145"/>
            <a:ext cx="5235971" cy="1730003"/>
            <a:chOff x="6247556" y="1531145"/>
            <a:chExt cx="5235971" cy="17300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26366" y="1531145"/>
              <a:ext cx="2157161" cy="143408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7"/>
            <a:srcRect l="4462" r="4324"/>
            <a:stretch/>
          </p:blipFill>
          <p:spPr>
            <a:xfrm>
              <a:off x="6247557" y="1531145"/>
              <a:ext cx="2328422" cy="143492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247556" y="2981807"/>
              <a:ext cx="2328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SOA manual winding of coils.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9326366" y="2984149"/>
              <a:ext cx="21571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3D printed stator coils.</a:t>
              </a:r>
              <a:endParaRPr lang="en-US" sz="1200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8676852" y="2042596"/>
              <a:ext cx="548640" cy="383333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86" name="Straight Connector 85"/>
          <p:cNvCxnSpPr/>
          <p:nvPr/>
        </p:nvCxnSpPr>
        <p:spPr bwMode="auto">
          <a:xfrm>
            <a:off x="385655" y="3482563"/>
            <a:ext cx="1127284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9909041" y="96104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Released Oct. 2019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5655" y="1433687"/>
            <a:ext cx="77875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Challenge problem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5: </a:t>
            </a:r>
            <a:r>
              <a:rPr lang="en-US" sz="1400" dirty="0" smtClean="0">
                <a:solidFill>
                  <a:prstClr val="black"/>
                </a:solidFill>
                <a:cs typeface="Tahoma"/>
              </a:rPr>
              <a:t>Printable Electric Motor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654" y="3799129"/>
            <a:ext cx="7787501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Challenge problem </a:t>
            </a:r>
            <a:r>
              <a:rPr lang="en-US" sz="1400" b="1" dirty="0">
                <a:solidFill>
                  <a:prstClr val="black"/>
                </a:solidFill>
                <a:latin typeface="Tahoma"/>
                <a:cs typeface="Tahoma"/>
              </a:rPr>
              <a:t>6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cs typeface="Tahoma"/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cs typeface="Tahoma"/>
              </a:rPr>
              <a:t>Nuclear Rocket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cs typeface="Tahoma"/>
            </a:endParaRPr>
          </a:p>
        </p:txBody>
      </p:sp>
      <p:sp>
        <p:nvSpPr>
          <p:cNvPr id="35" name="Footer Placeholder 1"/>
          <p:cNvSpPr txBox="1">
            <a:spLocks/>
          </p:cNvSpPr>
          <p:nvPr/>
        </p:nvSpPr>
        <p:spPr>
          <a:xfrm>
            <a:off x="2881353" y="655881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Distribution Statement “A” (Approved for Public Release, Distribution Unlimited) </a:t>
            </a:r>
          </a:p>
        </p:txBody>
      </p:sp>
    </p:spTree>
    <p:extLst>
      <p:ext uri="{BB962C8B-B14F-4D97-AF65-F5344CB8AC3E}">
        <p14:creationId xmlns:p14="http://schemas.microsoft.com/office/powerpoint/2010/main" val="36269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Updated_DARPA_Template_20190102_1237.pptx" id="{73648ED9-5A49-4BD0-BC42-DE32C2E6CF09}" vid="{D0B459EC-B9B7-4546-9243-8AF0A3298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2945</TotalTime>
  <Words>896</Words>
  <Application>Microsoft Office PowerPoint</Application>
  <PresentationFormat>Widescreen</PresentationFormat>
  <Paragraphs>167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Segoe UI</vt:lpstr>
      <vt:lpstr>Tahoma</vt:lpstr>
      <vt:lpstr>Wingdings</vt:lpstr>
      <vt:lpstr>Office Theme</vt:lpstr>
      <vt:lpstr>DARPA TRADES Challenge Problems Overview</vt:lpstr>
      <vt:lpstr>Transformative Design (TRADES) Program Goal</vt:lpstr>
      <vt:lpstr>SOA limitations &amp; challenges</vt:lpstr>
      <vt:lpstr>Intent of design challenges</vt:lpstr>
      <vt:lpstr>Challenge problems force generality and evaluate viability while aligning with metrics</vt:lpstr>
      <vt:lpstr>Challenge problems force generality and evaluate viability while aligning with metrics</vt:lpstr>
    </vt:vector>
  </TitlesOfParts>
  <Company>DARPA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TRADES Challenge Problems Overview</dc:title>
  <dc:creator>Harabin, Perry (contr-dso)</dc:creator>
  <cp:lastModifiedBy>Harabin, Perry (contr-dso)</cp:lastModifiedBy>
  <cp:revision>8</cp:revision>
  <cp:lastPrinted>2011-09-22T20:00:03Z</cp:lastPrinted>
  <dcterms:created xsi:type="dcterms:W3CDTF">2020-04-24T20:22:12Z</dcterms:created>
  <dcterms:modified xsi:type="dcterms:W3CDTF">2020-06-11T14:31:45Z</dcterms:modified>
</cp:coreProperties>
</file>